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6"/>
  </p:notesMasterIdLst>
  <p:sldIdLst>
    <p:sldId id="385" r:id="rId5"/>
    <p:sldId id="737" r:id="rId6"/>
    <p:sldId id="831" r:id="rId7"/>
    <p:sldId id="281" r:id="rId8"/>
    <p:sldId id="339" r:id="rId9"/>
    <p:sldId id="705" r:id="rId10"/>
    <p:sldId id="706" r:id="rId11"/>
    <p:sldId id="830" r:id="rId12"/>
    <p:sldId id="829" r:id="rId13"/>
    <p:sldId id="708" r:id="rId14"/>
    <p:sldId id="709" r:id="rId15"/>
    <p:sldId id="795" r:id="rId16"/>
    <p:sldId id="814" r:id="rId17"/>
    <p:sldId id="832" r:id="rId18"/>
    <p:sldId id="804"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2" r:id="rId43"/>
    <p:sldId id="733" r:id="rId44"/>
    <p:sldId id="734" r:id="rId45"/>
    <p:sldId id="735" r:id="rId46"/>
    <p:sldId id="736" r:id="rId47"/>
    <p:sldId id="739" r:id="rId48"/>
    <p:sldId id="740" r:id="rId49"/>
    <p:sldId id="741" r:id="rId50"/>
    <p:sldId id="851" r:id="rId51"/>
    <p:sldId id="743" r:id="rId52"/>
    <p:sldId id="744" r:id="rId53"/>
    <p:sldId id="817" r:id="rId54"/>
    <p:sldId id="857" r:id="rId55"/>
    <p:sldId id="858" r:id="rId56"/>
    <p:sldId id="859" r:id="rId57"/>
    <p:sldId id="864" r:id="rId58"/>
    <p:sldId id="861" r:id="rId59"/>
    <p:sldId id="862" r:id="rId60"/>
    <p:sldId id="806" r:id="rId61"/>
    <p:sldId id="852" r:id="rId62"/>
    <p:sldId id="837" r:id="rId63"/>
    <p:sldId id="793" r:id="rId64"/>
    <p:sldId id="775" r:id="rId65"/>
    <p:sldId id="777" r:id="rId66"/>
    <p:sldId id="778" r:id="rId67"/>
    <p:sldId id="779" r:id="rId68"/>
    <p:sldId id="780" r:id="rId69"/>
    <p:sldId id="781" r:id="rId70"/>
    <p:sldId id="782" r:id="rId71"/>
    <p:sldId id="783" r:id="rId72"/>
    <p:sldId id="788" r:id="rId73"/>
    <p:sldId id="789" r:id="rId74"/>
    <p:sldId id="790" r:id="rId75"/>
    <p:sldId id="807" r:id="rId76"/>
    <p:sldId id="840" r:id="rId77"/>
    <p:sldId id="847" r:id="rId78"/>
    <p:sldId id="808" r:id="rId79"/>
    <p:sldId id="841" r:id="rId80"/>
    <p:sldId id="842" r:id="rId81"/>
    <p:sldId id="843" r:id="rId82"/>
    <p:sldId id="810" r:id="rId83"/>
    <p:sldId id="848" r:id="rId84"/>
    <p:sldId id="809" r:id="rId85"/>
    <p:sldId id="844" r:id="rId86"/>
    <p:sldId id="845" r:id="rId87"/>
    <p:sldId id="846" r:id="rId88"/>
    <p:sldId id="811" r:id="rId89"/>
    <p:sldId id="836" r:id="rId90"/>
    <p:sldId id="835" r:id="rId91"/>
    <p:sldId id="812" r:id="rId92"/>
    <p:sldId id="828" r:id="rId93"/>
    <p:sldId id="826" r:id="rId94"/>
    <p:sldId id="850" r:id="rId95"/>
    <p:sldId id="849" r:id="rId96"/>
    <p:sldId id="813" r:id="rId97"/>
    <p:sldId id="838" r:id="rId98"/>
    <p:sldId id="792" r:id="rId99"/>
    <p:sldId id="623" r:id="rId100"/>
    <p:sldId id="773" r:id="rId101"/>
    <p:sldId id="501" r:id="rId102"/>
    <p:sldId id="662" r:id="rId103"/>
    <p:sldId id="692" r:id="rId104"/>
    <p:sldId id="679" r:id="rId105"/>
    <p:sldId id="555" r:id="rId106"/>
    <p:sldId id="567" r:id="rId107"/>
    <p:sldId id="821" r:id="rId108"/>
    <p:sldId id="693" r:id="rId109"/>
    <p:sldId id="681" r:id="rId110"/>
    <p:sldId id="663" r:id="rId111"/>
    <p:sldId id="682" r:id="rId112"/>
    <p:sldId id="683" r:id="rId113"/>
    <p:sldId id="684" r:id="rId114"/>
    <p:sldId id="685" r:id="rId115"/>
    <p:sldId id="686" r:id="rId116"/>
    <p:sldId id="687" r:id="rId117"/>
    <p:sldId id="688" r:id="rId118"/>
    <p:sldId id="689" r:id="rId119"/>
    <p:sldId id="690" r:id="rId120"/>
    <p:sldId id="865" r:id="rId121"/>
    <p:sldId id="822" r:id="rId122"/>
    <p:sldId id="823" r:id="rId123"/>
    <p:sldId id="664" r:id="rId124"/>
    <p:sldId id="665" r:id="rId125"/>
    <p:sldId id="818" r:id="rId126"/>
    <p:sldId id="819" r:id="rId127"/>
    <p:sldId id="666" r:id="rId128"/>
    <p:sldId id="668" r:id="rId129"/>
    <p:sldId id="599" r:id="rId130"/>
    <p:sldId id="630" r:id="rId131"/>
    <p:sldId id="824" r:id="rId132"/>
    <p:sldId id="701" r:id="rId133"/>
    <p:sldId id="834" r:id="rId134"/>
    <p:sldId id="674" r:id="rId1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339"/>
            <p14:sldId id="705"/>
            <p14:sldId id="706"/>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04"/>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8"/>
            <p14:sldId id="859"/>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65"/>
            <p14:sldId id="822"/>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54" autoAdjust="0"/>
    <p:restoredTop sz="88282" autoAdjust="0"/>
  </p:normalViewPr>
  <p:slideViewPr>
    <p:cSldViewPr snapToGrid="0" showGuides="1">
      <p:cViewPr varScale="1">
        <p:scale>
          <a:sx n="112" d="100"/>
          <a:sy n="112" d="100"/>
        </p:scale>
        <p:origin x="200" y="84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All application logs are sent to the CWL and CWE available</a:t>
            </a:r>
            <a:r>
              <a:rPr lang="en-US" sz="1800" baseline="0" dirty="0"/>
              <a:t> in customer account.</a:t>
            </a:r>
          </a:p>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r>
              <a:rPr lang="en-US" sz="18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ServiceCPU and ServiceMemory utilization.</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53</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a:t>
            </a:r>
          </a:p>
          <a:p>
            <a:r>
              <a:rPr lang="en-US" sz="1200" b="0" i="0" kern="1200" dirty="0">
                <a:solidFill>
                  <a:schemeClr val="tx1"/>
                </a:solidFill>
                <a:effectLst/>
                <a:latin typeface="Amazon Ember Regular" charset="0"/>
                <a:ea typeface="+mn-ea"/>
                <a:cs typeface="+mn-cs"/>
              </a:rPr>
              <a:t>repo doesn't need to be configured with tiller, local does</a:t>
            </a:r>
          </a:p>
          <a:p>
            <a:r>
              <a:rPr lang="en-US" sz="1200" b="0" i="0" kern="1200" dirty="0">
                <a:solidFill>
                  <a:schemeClr val="tx1"/>
                </a:solidFill>
                <a:effectLst/>
                <a:latin typeface="Amazon Ember Regular" charset="0"/>
                <a:ea typeface="+mn-ea"/>
                <a:cs typeface="+mn-cs"/>
              </a:rPr>
              <a:t>In tiller it stores it in the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it deploys labels, annotations etc. It might store some manually in </a:t>
            </a:r>
            <a:r>
              <a:rPr lang="en-US" sz="1200" b="0" i="0" kern="1200" dirty="0" err="1">
                <a:solidFill>
                  <a:schemeClr val="tx1"/>
                </a:solidFill>
                <a:effectLst/>
                <a:latin typeface="Amazon Ember Regular" charset="0"/>
                <a:ea typeface="+mn-ea"/>
                <a:cs typeface="+mn-cs"/>
              </a:rPr>
              <a:t>etcd</a:t>
            </a:r>
            <a:r>
              <a:rPr lang="en-US" sz="1200" b="0" i="0" kern="1200" dirty="0">
                <a:solidFill>
                  <a:schemeClr val="tx1"/>
                </a:solidFill>
                <a:effectLst/>
                <a:latin typeface="Amazon Ember Regular" charset="0"/>
                <a:ea typeface="+mn-ea"/>
                <a:cs typeface="+mn-cs"/>
              </a:rPr>
              <a:t> need to verify though.</a:t>
            </a:r>
          </a:p>
          <a:p>
            <a:r>
              <a:rPr lang="en-US" sz="1200" b="0" i="0" kern="1200" dirty="0">
                <a:solidFill>
                  <a:schemeClr val="tx1"/>
                </a:solidFill>
                <a:effectLst/>
                <a:latin typeface="Amazon Ember Regular" charset="0"/>
                <a:ea typeface="+mn-ea"/>
                <a:cs typeface="+mn-cs"/>
              </a:rPr>
              <a:t>passes via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like you have in the deck. this looks great except I think we need to remove the Helm repo -&gt; tiller server arrow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89</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95</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99</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15</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124</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3/27/18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10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tiff"/><Relationship Id="rId9" Type="http://schemas.openxmlformats.org/officeDocument/2006/relationships/image" Target="../media/image15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61.tiff"/></Relationships>
</file>

<file path=ppt/slides/_rels/slide12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145.png"/></Relationships>
</file>

<file path=ppt/slides/_rels/slide125.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3.emf"/><Relationship Id="rId18" Type="http://schemas.openxmlformats.org/officeDocument/2006/relationships/image" Target="../media/image177.png"/><Relationship Id="rId3" Type="http://schemas.openxmlformats.org/officeDocument/2006/relationships/image" Target="../media/image164.emf"/><Relationship Id="rId7" Type="http://schemas.openxmlformats.org/officeDocument/2006/relationships/image" Target="../media/image168.png"/><Relationship Id="rId12" Type="http://schemas.openxmlformats.org/officeDocument/2006/relationships/image" Target="../media/image150.png"/><Relationship Id="rId17" Type="http://schemas.openxmlformats.org/officeDocument/2006/relationships/image" Target="../media/image176.png"/><Relationship Id="rId2" Type="http://schemas.openxmlformats.org/officeDocument/2006/relationships/notesSlide" Target="../notesSlides/notesSlide73.xml"/><Relationship Id="rId16" Type="http://schemas.openxmlformats.org/officeDocument/2006/relationships/image" Target="../media/image145.png"/><Relationship Id="rId20" Type="http://schemas.openxmlformats.org/officeDocument/2006/relationships/image" Target="../media/image178.png"/><Relationship Id="rId1" Type="http://schemas.openxmlformats.org/officeDocument/2006/relationships/slideLayout" Target="../slideLayouts/slideLayout6.xml"/><Relationship Id="rId6" Type="http://schemas.openxmlformats.org/officeDocument/2006/relationships/image" Target="../media/image167.emf"/><Relationship Id="rId11" Type="http://schemas.openxmlformats.org/officeDocument/2006/relationships/image" Target="../media/image172.png"/><Relationship Id="rId5" Type="http://schemas.openxmlformats.org/officeDocument/2006/relationships/image" Target="../media/image166.emf"/><Relationship Id="rId15" Type="http://schemas.openxmlformats.org/officeDocument/2006/relationships/image" Target="../media/image175.png"/><Relationship Id="rId10" Type="http://schemas.openxmlformats.org/officeDocument/2006/relationships/image" Target="../media/image171.png"/><Relationship Id="rId19" Type="http://schemas.microsoft.com/office/2007/relationships/hdphoto" Target="../media/hdphoto5.wdp"/><Relationship Id="rId4" Type="http://schemas.openxmlformats.org/officeDocument/2006/relationships/image" Target="../media/image165.emf"/><Relationship Id="rId9" Type="http://schemas.openxmlformats.org/officeDocument/2006/relationships/image" Target="../media/image170.png"/><Relationship Id="rId14" Type="http://schemas.openxmlformats.org/officeDocument/2006/relationships/image" Target="../media/image174.png"/></Relationships>
</file>

<file path=ppt/slides/_rels/slide126.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21.png"/><Relationship Id="rId7" Type="http://schemas.openxmlformats.org/officeDocument/2006/relationships/image" Target="../media/image181.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23.png"/><Relationship Id="rId11" Type="http://schemas.openxmlformats.org/officeDocument/2006/relationships/image" Target="../media/image185.tiff"/><Relationship Id="rId5" Type="http://schemas.openxmlformats.org/officeDocument/2006/relationships/image" Target="../media/image180.png"/><Relationship Id="rId10" Type="http://schemas.openxmlformats.org/officeDocument/2006/relationships/image" Target="../media/image184.png"/><Relationship Id="rId4" Type="http://schemas.openxmlformats.org/officeDocument/2006/relationships/image" Target="../media/image179.png"/><Relationship Id="rId9" Type="http://schemas.openxmlformats.org/officeDocument/2006/relationships/image" Target="../media/image183.png"/></Relationships>
</file>

<file path=ppt/slides/_rels/slide12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 Id="rId14" Type="http://schemas.microsoft.com/office/2007/relationships/hdphoto" Target="../media/hdphoto4.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96.sv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98.pn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41.png"/><Relationship Id="rId5" Type="http://schemas.microsoft.com/office/2007/relationships/hdphoto" Target="../media/hdphoto4.wdp"/><Relationship Id="rId4" Type="http://schemas.openxmlformats.org/officeDocument/2006/relationships/image" Target="../media/image44.png"/></Relationships>
</file>

<file path=ppt/slides/_rels/slide96.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9.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image" Target="../media/image121.png"/><Relationship Id="rId21" Type="http://schemas.openxmlformats.org/officeDocument/2006/relationships/image" Target="../media/image138.tiff"/><Relationship Id="rId7" Type="http://schemas.openxmlformats.org/officeDocument/2006/relationships/image" Target="../media/image9.png"/><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notesSlide" Target="../notesSlides/notesSlide56.xml"/><Relationship Id="rId16" Type="http://schemas.openxmlformats.org/officeDocument/2006/relationships/image" Target="../media/image133.tiff"/><Relationship Id="rId20" Type="http://schemas.openxmlformats.org/officeDocument/2006/relationships/image" Target="../media/image137.tiff"/><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28.png"/><Relationship Id="rId5" Type="http://schemas.openxmlformats.org/officeDocument/2006/relationships/image" Target="../media/image123.png"/><Relationship Id="rId15" Type="http://schemas.openxmlformats.org/officeDocument/2006/relationships/image" Target="../media/image132.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122.png"/><Relationship Id="rId9" Type="http://schemas.openxmlformats.org/officeDocument/2006/relationships/image" Target="../media/image126.png"/><Relationship Id="rId14" Type="http://schemas.openxmlformats.org/officeDocument/2006/relationships/image" Target="../media/image1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on AWS</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9" name="Picture 8">
            <a:extLst>
              <a:ext uri="{FF2B5EF4-FFF2-40B4-BE49-F238E27FC236}">
                <a16:creationId xmlns:a16="http://schemas.microsoft.com/office/drawing/2014/main" id="{DF4A77E2-9B24-2B47-B3BD-ABD1DD33C576}"/>
              </a:ext>
            </a:extLst>
          </p:cNvPr>
          <p:cNvPicPr>
            <a:picLocks noChangeAspect="1"/>
          </p:cNvPicPr>
          <p:nvPr/>
        </p:nvPicPr>
        <p:blipFill>
          <a:blip r:embed="rId2"/>
          <a:stretch>
            <a:fillRect/>
          </a:stretch>
        </p:blipFill>
        <p:spPr>
          <a:xfrm>
            <a:off x="1292158" y="1034933"/>
            <a:ext cx="6505527" cy="3221183"/>
          </a:xfrm>
          <a:prstGeom prst="rect">
            <a:avLst/>
          </a:prstGeom>
        </p:spPr>
      </p:pic>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Containers and Microservices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2" name="Group 21">
            <a:extLst>
              <a:ext uri="{FF2B5EF4-FFF2-40B4-BE49-F238E27FC236}">
                <a16:creationId xmlns:a16="http://schemas.microsoft.com/office/drawing/2014/main" id="{C2415A2B-221B-5844-B484-73FD59BEB413}"/>
              </a:ext>
            </a:extLst>
          </p:cNvPr>
          <p:cNvGrpSpPr/>
          <p:nvPr/>
        </p:nvGrpSpPr>
        <p:grpSpPr>
          <a:xfrm>
            <a:off x="774581" y="3073766"/>
            <a:ext cx="2746722" cy="1084561"/>
            <a:chOff x="2320034" y="3120135"/>
            <a:chExt cx="2014732" cy="795530"/>
          </a:xfrm>
        </p:grpSpPr>
        <p:pic>
          <p:nvPicPr>
            <p:cNvPr id="23" name="Picture 22">
              <a:extLst>
                <a:ext uri="{FF2B5EF4-FFF2-40B4-BE49-F238E27FC236}">
                  <a16:creationId xmlns:a16="http://schemas.microsoft.com/office/drawing/2014/main" id="{E3D0BAF1-1037-8048-B61A-BE4BB42B47A3}"/>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24" name="Picture 23">
              <a:extLst>
                <a:ext uri="{FF2B5EF4-FFF2-40B4-BE49-F238E27FC236}">
                  <a16:creationId xmlns:a16="http://schemas.microsoft.com/office/drawing/2014/main" id="{340F1D8B-DBEC-D14C-A20E-C5BF4AD015C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latin typeface="Amazon Ember" panose="02000000000000000000" pitchFamily="2" charset="0"/>
                <a:ea typeface="Amazon Ember" panose="02000000000000000000" pitchFamily="2" charset="0"/>
              </a:rPr>
              <a:t>A software architecture style </a:t>
            </a:r>
            <a:r>
              <a:rPr lang="en-US" dirty="0">
                <a:latin typeface="Amazon Ember" panose="02000000000000000000" pitchFamily="2" charset="0"/>
                <a:ea typeface="Amazon Ember" panose="02000000000000000000" pitchFamily="2" charset="0"/>
              </a:rPr>
              <a:t>in which complex applications are </a:t>
            </a:r>
            <a:r>
              <a:rPr lang="en-US" b="1" dirty="0">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latin typeface="Amazon Ember" panose="02000000000000000000" pitchFamily="2" charset="0"/>
                <a:ea typeface="Amazon Ember" panose="02000000000000000000" pitchFamily="2" charset="0"/>
              </a:rPr>
              <a:t>modular approach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r>
              <a:rPr lang="en-US" dirty="0"/>
              <a:t>https://</a:t>
            </a:r>
            <a:r>
              <a:rPr lang="en-US" dirty="0" err="1"/>
              <a:t>aws.amazon.com</a:t>
            </a:r>
            <a:r>
              <a:rPr lang="en-US" dirty="0"/>
              <a:t>/blogs/compute/set-up-a-continuous-delivery-pipeline-for-containers-using-aws-codepipeline-and-amazon-ecs/</a:t>
            </a:r>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Building Blocks for Containerized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Microservices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Receives data from the SDK over UDP</a:t>
            </a:r>
          </a:p>
          <a:p>
            <a:pPr marL="342900" indent="-342900">
              <a:buFont typeface="Arial" panose="020B0604020202020204" pitchFamily="34" charset="0"/>
              <a:buChar char="•"/>
            </a:pPr>
            <a:r>
              <a:rPr lang="en-US" dirty="0"/>
              <a:t>Data is flushed to the backend every second</a:t>
            </a:r>
          </a:p>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Source: </a:t>
            </a:r>
            <a:r>
              <a:rPr lang="en-US" dirty="0">
                <a:hlinkClick r:id="rId3"/>
              </a:rPr>
              <a:t>https://github.com/aws/aws-xray-daemon</a:t>
            </a:r>
            <a:endParaRPr lang="en-US" dirty="0"/>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a:t>
            </a:r>
          </a:p>
          <a:p>
            <a:pPr marL="171450" indent="-171450">
              <a:buFont typeface="Arial" panose="020B0604020202020204" pitchFamily="34" charset="0"/>
              <a:buChar char="•"/>
            </a:pPr>
            <a:r>
              <a:rPr lang="en-US" sz="2000" dirty="0"/>
              <a:t>Docker container 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45847</TotalTime>
  <Words>8026</Words>
  <Application>Microsoft Macintosh PowerPoint</Application>
  <PresentationFormat>On-screen Show (16:9)</PresentationFormat>
  <Paragraphs>1163</Paragraphs>
  <Slides>131</Slides>
  <Notes>75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131</vt:i4>
      </vt:variant>
    </vt:vector>
  </HeadingPairs>
  <TitlesOfParts>
    <vt:vector size="150"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What Are Microservices?</vt:lpstr>
      <vt:lpstr>Building Blocks for Containerized Microservices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vt:lpstr>
      <vt:lpstr>Containers and Microservices</vt:lpstr>
      <vt:lpstr>Running Container</vt:lpstr>
      <vt:lpstr>PowerPoint Presentation</vt:lpstr>
      <vt:lpstr>PowerPoint Presentation</vt:lpstr>
      <vt:lpstr>Running Containers</vt:lpstr>
      <vt:lpstr>Running Containers at Scale</vt:lpstr>
      <vt:lpstr>Fargate and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Amazon ECS</vt:lpstr>
      <vt:lpstr>PowerPoint Presentation</vt:lpstr>
      <vt:lpstr>Monitoring</vt:lpstr>
      <vt:lpstr>Metrics</vt:lpstr>
      <vt:lpstr>X-Ray Service</vt:lpstr>
      <vt:lpstr>X-Ray Workflow</vt:lpstr>
      <vt:lpstr>X-Ray SDK</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632</cp:revision>
  <dcterms:created xsi:type="dcterms:W3CDTF">2016-06-17T18:22:10Z</dcterms:created>
  <dcterms:modified xsi:type="dcterms:W3CDTF">2018-03-28T19:39:48Z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